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484" r:id="rId2"/>
    <p:sldId id="471" r:id="rId3"/>
    <p:sldId id="838" r:id="rId4"/>
    <p:sldId id="842" r:id="rId5"/>
    <p:sldId id="723" r:id="rId6"/>
    <p:sldId id="816" r:id="rId7"/>
    <p:sldId id="839" r:id="rId8"/>
    <p:sldId id="817" r:id="rId9"/>
    <p:sldId id="843" r:id="rId10"/>
    <p:sldId id="840" r:id="rId11"/>
    <p:sldId id="818" r:id="rId12"/>
    <p:sldId id="819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FBE"/>
    <a:srgbClr val="009BC0"/>
    <a:srgbClr val="0B95B5"/>
    <a:srgbClr val="0EAE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74806" autoAdjust="0"/>
  </p:normalViewPr>
  <p:slideViewPr>
    <p:cSldViewPr>
      <p:cViewPr varScale="1">
        <p:scale>
          <a:sx n="82" d="100"/>
          <a:sy n="82" d="100"/>
        </p:scale>
        <p:origin x="936" y="84"/>
      </p:cViewPr>
      <p:guideLst>
        <p:guide orient="horz" pos="14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B63E2-2FCE-494E-AE61-47605438961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3B064-6F57-46DA-B4AA-2A5A78D9B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2901" y="317500"/>
            <a:ext cx="2464595" cy="4826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1" y="317500"/>
            <a:ext cx="2464595" cy="4826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</a:p>
        </p:txBody>
      </p: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2" y="1143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4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120640"/>
            <a:ext cx="2400301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15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5800" y="1943100"/>
            <a:ext cx="7772400" cy="954107"/>
          </a:xfrm>
        </p:spPr>
        <p:txBody>
          <a:bodyPr anchor="ctr">
            <a:sp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Given the examples in this text, how are potential and kinetic energy different?</a:t>
            </a:r>
          </a:p>
        </p:txBody>
      </p:sp>
    </p:spTree>
    <p:extLst>
      <p:ext uri="{BB962C8B-B14F-4D97-AF65-F5344CB8AC3E}">
        <p14:creationId xmlns:p14="http://schemas.microsoft.com/office/powerpoint/2010/main" val="17156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" y="1257300"/>
            <a:ext cx="8458200" cy="33239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	In Chapter one, “Describing Energy,” I read that “Kinetic energy is the energy of motion,” and that, “Potential energy is stored energy, or energy that is not being used.” I also read that “a moving pole </a:t>
            </a:r>
            <a:r>
              <a:rPr lang="en-US" sz="2400" dirty="0" err="1" smtClean="0">
                <a:solidFill>
                  <a:prstClr val="black"/>
                </a:solidFill>
                <a:latin typeface="Orly's Font 2" pitchFamily="66" charset="0"/>
              </a:rPr>
              <a:t>vaulter</a:t>
            </a:r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 has kinetic energy. The bent pole has potential energy.” Now I understand that potential energy hasn’t been used yet, and kinetic energy is all about motion.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229600" cy="1943100"/>
          </a:xfrm>
          <a:prstGeom prst="rect">
            <a:avLst/>
          </a:prstGeom>
          <a:solidFill>
            <a:schemeClr val="accent1">
              <a:alpha val="3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14700"/>
            <a:ext cx="4457700" cy="398463"/>
          </a:xfrm>
          <a:prstGeom prst="rect">
            <a:avLst/>
          </a:prstGeom>
          <a:solidFill>
            <a:schemeClr val="accent1">
              <a:alpha val="3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4900" y="3314700"/>
            <a:ext cx="3771900" cy="342900"/>
          </a:xfrm>
          <a:prstGeom prst="rect">
            <a:avLst/>
          </a:prstGeom>
          <a:solidFill>
            <a:srgbClr val="92D050">
              <a:alpha val="5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657600"/>
            <a:ext cx="8229600" cy="800100"/>
          </a:xfrm>
          <a:prstGeom prst="rect">
            <a:avLst/>
          </a:prstGeom>
          <a:solidFill>
            <a:srgbClr val="92D050">
              <a:alpha val="5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457200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5E9732"/>
                </a:solidFill>
                <a:latin typeface="Orly's Font 2" pitchFamily="66" charset="0"/>
              </a:rPr>
              <a:t>3</a:t>
            </a:r>
            <a:r>
              <a:rPr lang="en-US" dirty="0" smtClean="0">
                <a:solidFill>
                  <a:srgbClr val="5E9732"/>
                </a:solidFill>
                <a:latin typeface="Orly's Font 2" pitchFamily="66" charset="0"/>
              </a:rPr>
              <a:t>. Combine your thinking with quoted evidence from the text.  </a:t>
            </a:r>
            <a:endParaRPr lang="en-US" dirty="0">
              <a:solidFill>
                <a:srgbClr val="5E9732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gray">
          <a:xfrm>
            <a:off x="1164755" y="1446552"/>
            <a:ext cx="7387509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Skim the text, scanning for key words. 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639198" y="1275262"/>
            <a:ext cx="379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rly's Font 2" pitchFamily="66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gray">
          <a:xfrm>
            <a:off x="533400" y="2596062"/>
            <a:ext cx="569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y's Font 2" pitchFamily="66" charset="0"/>
              </a:rPr>
              <a:t>2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gray">
          <a:xfrm>
            <a:off x="1164752" y="2759414"/>
            <a:ext cx="5906359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Jot down your understanding.</a:t>
            </a:r>
            <a:endParaRPr lang="en-US" sz="2800" kern="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gray">
          <a:xfrm>
            <a:off x="547026" y="3916862"/>
            <a:ext cx="556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rly's Font 2" pitchFamily="66" charset="0"/>
              </a:rPr>
              <a:t>3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gray">
          <a:xfrm>
            <a:off x="1164755" y="4080214"/>
            <a:ext cx="7522046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Combine your thinking with quoted evidence from the text.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1674673"/>
            <a:ext cx="8000993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/>
                <a:ea typeface="Verdana" pitchFamily="34" charset="0"/>
                <a:cs typeface="Verdana" pitchFamily="34" charset="0"/>
              </a:rPr>
              <a:t>have learned  to answer questions about a text </a:t>
            </a:r>
            <a:r>
              <a:rPr lang="en-US" sz="3600" dirty="0" smtClean="0">
                <a:solidFill>
                  <a:schemeClr val="accent1"/>
                </a:solidFill>
                <a:latin typeface="Orly's Font 2"/>
                <a:ea typeface="Verdana" pitchFamily="34" charset="0"/>
                <a:cs typeface="Verdana" pitchFamily="34" charset="0"/>
              </a:rPr>
              <a:t>by citing evidence.</a:t>
            </a:r>
            <a:endParaRPr lang="en-US" sz="3600" dirty="0">
              <a:solidFill>
                <a:schemeClr val="accent1"/>
              </a:solidFill>
              <a:latin typeface="Orly's Font 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7" y="1560373"/>
            <a:ext cx="7429501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/>
                <a:ea typeface="Verdana" pitchFamily="34" charset="0"/>
                <a:cs typeface="Verdana" pitchFamily="34" charset="0"/>
              </a:rPr>
              <a:t>will learn  to answer questions about a text </a:t>
            </a:r>
            <a:r>
              <a:rPr lang="en-US" sz="3600" dirty="0" smtClean="0">
                <a:solidFill>
                  <a:schemeClr val="accent1"/>
                </a:solidFill>
                <a:latin typeface="Orly's Font 2"/>
                <a:ea typeface="Verdana" pitchFamily="34" charset="0"/>
                <a:cs typeface="Verdana" pitchFamily="34" charset="0"/>
              </a:rPr>
              <a:t>by citing evidence.</a:t>
            </a:r>
            <a:endParaRPr lang="en-US" sz="3600" dirty="0">
              <a:solidFill>
                <a:schemeClr val="accent1"/>
              </a:solidFill>
              <a:latin typeface="Orly's Font 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800100" y="1485900"/>
            <a:ext cx="2857500" cy="914400"/>
          </a:xfrm>
          <a:prstGeom prst="ribbon2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Orly's Font 2"/>
              <a:cs typeface="Orly's Font 2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5143500" y="1485900"/>
            <a:ext cx="2857500" cy="914400"/>
          </a:xfrm>
          <a:prstGeom prst="ribbon2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Orly's Font 2"/>
              <a:cs typeface="Orly's Font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100" y="2743200"/>
            <a:ext cx="2857500" cy="80010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Orly's Font 2"/>
              <a:cs typeface="Orly's Font 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0" y="3886200"/>
            <a:ext cx="2857500" cy="80010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Orly's Font 2"/>
              <a:cs typeface="Orly's Font 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3500" y="2743200"/>
            <a:ext cx="2857500" cy="80010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Orly's Font 2"/>
              <a:cs typeface="Orly's Font 2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171700" y="3771900"/>
            <a:ext cx="2362200" cy="1600200"/>
          </a:xfrm>
          <a:prstGeom prst="cloudCallout">
            <a:avLst>
              <a:gd name="adj1" fmla="val 90055"/>
              <a:gd name="adj2" fmla="val -24721"/>
            </a:avLst>
          </a:prstGeom>
          <a:solidFill>
            <a:schemeClr val="accent6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5E9732">
                  <a:lumMod val="50000"/>
                </a:srgbClr>
              </a:solidFill>
              <a:latin typeface="Orly's Font 2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gray">
          <a:xfrm>
            <a:off x="1485900" y="1626513"/>
            <a:ext cx="13924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Orly's Font 2"/>
                <a:cs typeface="Orly's Font 2"/>
              </a:rPr>
              <a:t>Answer</a:t>
            </a:r>
            <a:endParaRPr lang="en-US" sz="2400" dirty="0">
              <a:latin typeface="Orly's Font 2"/>
              <a:cs typeface="Orly's Font 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1132378" y="2883813"/>
            <a:ext cx="22966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Orly's Font 2"/>
                <a:cs typeface="Orly's Font 2"/>
              </a:rPr>
              <a:t>Your </a:t>
            </a:r>
            <a:r>
              <a:rPr lang="en-US" sz="2400" dirty="0" smtClean="0">
                <a:latin typeface="Orly's Font 2"/>
                <a:cs typeface="Orly's Font 2"/>
              </a:rPr>
              <a:t>thinking</a:t>
            </a:r>
            <a:endParaRPr lang="en-US" sz="2400" dirty="0">
              <a:latin typeface="Orly's Font 2"/>
              <a:cs typeface="Orly's Font 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5829300" y="1626513"/>
            <a:ext cx="13924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Orly's Font 2"/>
                <a:cs typeface="Orly's Font 2"/>
              </a:rPr>
              <a:t>Answer</a:t>
            </a:r>
            <a:endParaRPr lang="en-US" sz="2400" dirty="0">
              <a:latin typeface="Orly's Font 2"/>
              <a:cs typeface="Orly's Font 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5475778" y="2971800"/>
            <a:ext cx="22966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Orly's Font 2"/>
                <a:cs typeface="Orly's Font 2"/>
              </a:rPr>
              <a:t>Your </a:t>
            </a:r>
            <a:r>
              <a:rPr lang="en-US" sz="2400" dirty="0" smtClean="0">
                <a:latin typeface="Orly's Font 2"/>
                <a:cs typeface="Orly's Font 2"/>
              </a:rPr>
              <a:t>thinking</a:t>
            </a:r>
            <a:endParaRPr lang="en-US" sz="2400" dirty="0">
              <a:latin typeface="Orly's Font 2"/>
              <a:cs typeface="Orly's Font 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5372100" y="3886200"/>
            <a:ext cx="24399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rly's Font 2"/>
                <a:cs typeface="Orly's Font 2"/>
              </a:rPr>
              <a:t>Quotes from the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42291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E9732">
                    <a:lumMod val="50000"/>
                  </a:srgb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Quotes are citations</a:t>
            </a:r>
          </a:p>
        </p:txBody>
      </p:sp>
    </p:spTree>
    <p:extLst>
      <p:ext uri="{BB962C8B-B14F-4D97-AF65-F5344CB8AC3E}">
        <p14:creationId xmlns:p14="http://schemas.microsoft.com/office/powerpoint/2010/main" val="25212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342900" y="13716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 2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 2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 2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 2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 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Below is an example of quoted text. 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   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You can see how the exact words from the text are in quotation marks.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2057400"/>
            <a:ext cx="8458200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In the text, I read that, “There are two kinds of energy, kinetic energy and potential energy.” </a:t>
            </a:r>
            <a:endParaRPr lang="en-US" sz="2400" dirty="0">
              <a:solidFill>
                <a:prstClr val="black"/>
              </a:solidFill>
              <a:latin typeface="Orly's Font 2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29100" y="2171700"/>
            <a:ext cx="342900" cy="3429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29500" y="2514600"/>
            <a:ext cx="312920" cy="28087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gray">
          <a:xfrm>
            <a:off x="1164755" y="1446552"/>
            <a:ext cx="7387509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Skim the text, scanning for key words.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639198" y="1275262"/>
            <a:ext cx="379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rly's Font 2" pitchFamily="66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gray">
          <a:xfrm>
            <a:off x="533400" y="2596062"/>
            <a:ext cx="569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y's Font 2" pitchFamily="66" charset="0"/>
              </a:rPr>
              <a:t>2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gray">
          <a:xfrm>
            <a:off x="1164752" y="2759414"/>
            <a:ext cx="5906359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Jot down your understanding.</a:t>
            </a:r>
            <a:endParaRPr lang="en-US" sz="2800" kern="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gray">
          <a:xfrm>
            <a:off x="547026" y="3916862"/>
            <a:ext cx="556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rly's Font 2" pitchFamily="66" charset="0"/>
              </a:rPr>
              <a:t>3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gray">
          <a:xfrm>
            <a:off x="1143000" y="3886200"/>
            <a:ext cx="7636346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Combine your thinking with quoted evidence from the text.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57300"/>
            <a:ext cx="6248400" cy="427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543300" y="571500"/>
            <a:ext cx="507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5E9732"/>
                </a:solidFill>
                <a:latin typeface="Orly's Font 2" pitchFamily="66" charset="0"/>
              </a:rPr>
              <a:t>1. Skim the text, scanning for key words. </a:t>
            </a:r>
            <a:endParaRPr lang="en-US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" y="3429000"/>
            <a:ext cx="2857500" cy="284163"/>
          </a:xfrm>
          <a:prstGeom prst="rect">
            <a:avLst/>
          </a:prstGeom>
          <a:solidFill>
            <a:schemeClr val="accent1">
              <a:alpha val="3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" y="3771900"/>
            <a:ext cx="914400" cy="169863"/>
          </a:xfrm>
          <a:prstGeom prst="rect">
            <a:avLst/>
          </a:prstGeom>
          <a:solidFill>
            <a:schemeClr val="accent1">
              <a:alpha val="3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3300" y="3314700"/>
            <a:ext cx="2857500" cy="800100"/>
          </a:xfrm>
          <a:prstGeom prst="rect">
            <a:avLst/>
          </a:prstGeom>
          <a:solidFill>
            <a:srgbClr val="92D050">
              <a:alpha val="5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500" y="3086100"/>
            <a:ext cx="1257300" cy="228601"/>
          </a:xfrm>
          <a:prstGeom prst="rect">
            <a:avLst/>
          </a:prstGeom>
          <a:solidFill>
            <a:srgbClr val="92D050">
              <a:alpha val="5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3300" y="4800600"/>
            <a:ext cx="3086100" cy="457200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28700"/>
            <a:ext cx="4914900" cy="395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5372100" y="1143000"/>
            <a:ext cx="3543300" cy="2628900"/>
          </a:xfrm>
          <a:prstGeom prst="cloudCallout">
            <a:avLst>
              <a:gd name="adj1" fmla="val -50866"/>
              <a:gd name="adj2" fmla="val 73770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FD200">
                  <a:lumMod val="50000"/>
                </a:srgbClr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300" y="1714500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This example really helps me understand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1644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2057400"/>
            <a:ext cx="4000500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Kinetic energy is all about movement or motion.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4229100"/>
            <a:ext cx="4000500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Potential energy is energy that hasn’t been used yet.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800600" y="1257300"/>
            <a:ext cx="3429000" cy="2057400"/>
          </a:xfrm>
          <a:prstGeom prst="cloudCallout">
            <a:avLst>
              <a:gd name="adj1" fmla="val -81459"/>
              <a:gd name="adj2" fmla="val 64608"/>
            </a:avLst>
          </a:prstGeom>
          <a:solidFill>
            <a:schemeClr val="accent2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0078AE">
                  <a:lumMod val="50000"/>
                </a:srgbClr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257800" y="3429000"/>
            <a:ext cx="2971800" cy="1714500"/>
          </a:xfrm>
          <a:prstGeom prst="cloudCallout">
            <a:avLst>
              <a:gd name="adj1" fmla="val -101282"/>
              <a:gd name="adj2" fmla="val -19747"/>
            </a:avLst>
          </a:prstGeom>
          <a:solidFill>
            <a:schemeClr val="accent6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5E9732">
                  <a:lumMod val="50000"/>
                </a:srgbClr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3300" y="342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5E9732"/>
                </a:solidFill>
                <a:latin typeface="Orly's Font 2" pitchFamily="66" charset="0"/>
              </a:rPr>
              <a:t>2</a:t>
            </a:r>
            <a:r>
              <a:rPr lang="en-US" dirty="0" smtClean="0">
                <a:solidFill>
                  <a:srgbClr val="5E9732"/>
                </a:solidFill>
                <a:latin typeface="Orly's Font 2" pitchFamily="66" charset="0"/>
              </a:rPr>
              <a:t>. Jot down your understanding. </a:t>
            </a:r>
            <a:endParaRPr lang="en-US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828800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rly's Font 2" pitchFamily="66" charset="0"/>
                <a:ea typeface="Verdana" pitchFamily="34" charset="0"/>
                <a:cs typeface="Verdana" pitchFamily="34" charset="0"/>
              </a:rPr>
              <a:t>How are these things different?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771900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What evidence should I quote from the text?</a:t>
            </a:r>
          </a:p>
        </p:txBody>
      </p:sp>
    </p:spTree>
    <p:extLst>
      <p:ext uri="{BB962C8B-B14F-4D97-AF65-F5344CB8AC3E}">
        <p14:creationId xmlns:p14="http://schemas.microsoft.com/office/powerpoint/2010/main" val="36122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342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5E9732"/>
                </a:solidFill>
                <a:latin typeface="Orly's Font 2" pitchFamily="66" charset="0"/>
              </a:rPr>
              <a:t>2</a:t>
            </a:r>
            <a:r>
              <a:rPr lang="en-US" dirty="0" smtClean="0">
                <a:solidFill>
                  <a:srgbClr val="5E9732"/>
                </a:solidFill>
                <a:latin typeface="Orly's Font 2" pitchFamily="66" charset="0"/>
              </a:rPr>
              <a:t>. Jot down your understanding. </a:t>
            </a:r>
            <a:endParaRPr lang="en-US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2171700"/>
            <a:ext cx="8343900" cy="2831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 Kinetic energy			 Potential energy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Orly's Font 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The ability to do work 		 The ability to do work</a:t>
            </a:r>
          </a:p>
          <a:p>
            <a:endParaRPr lang="en-US" sz="2000" dirty="0">
              <a:solidFill>
                <a:prstClr val="black"/>
              </a:solidFill>
              <a:latin typeface="Orly's Font 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The “energy of motion”		 Stored energy</a:t>
            </a:r>
          </a:p>
          <a:p>
            <a:endParaRPr lang="en-US" sz="2000" dirty="0">
              <a:solidFill>
                <a:prstClr val="black"/>
              </a:solidFill>
              <a:latin typeface="Orly's Font 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Moving pole </a:t>
            </a:r>
            <a:r>
              <a:rPr lang="en-US" sz="2000" dirty="0" err="1" smtClean="0">
                <a:solidFill>
                  <a:prstClr val="black"/>
                </a:solidFill>
                <a:latin typeface="Orly's Font 2" pitchFamily="66" charset="0"/>
              </a:rPr>
              <a:t>vaulter</a:t>
            </a:r>
            <a:r>
              <a:rPr lang="en-US" sz="2000" dirty="0" smtClean="0">
                <a:solidFill>
                  <a:prstClr val="black"/>
                </a:solidFill>
                <a:latin typeface="Orly's Font 2" pitchFamily="66" charset="0"/>
              </a:rPr>
              <a:t>			 The bent pole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Orly's Font 2" pitchFamily="66" charset="0"/>
            </a:endParaRPr>
          </a:p>
        </p:txBody>
      </p:sp>
      <p:cxnSp>
        <p:nvCxnSpPr>
          <p:cNvPr id="10" name="Straight Connector 9"/>
          <p:cNvCxnSpPr>
            <a:stCxn id="9" idx="0"/>
            <a:endCxn id="9" idx="2"/>
          </p:cNvCxnSpPr>
          <p:nvPr/>
        </p:nvCxnSpPr>
        <p:spPr>
          <a:xfrm>
            <a:off x="4514850" y="2171700"/>
            <a:ext cx="0" cy="2831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900" y="2743200"/>
            <a:ext cx="83439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" y="2971800"/>
            <a:ext cx="8115300" cy="398463"/>
          </a:xfrm>
          <a:prstGeom prst="rect">
            <a:avLst/>
          </a:prstGeom>
          <a:solidFill>
            <a:srgbClr val="FF0000">
              <a:alpha val="2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71500" y="1143000"/>
            <a:ext cx="8115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E86D1F"/>
                </a:solidFill>
                <a:latin typeface="Orly's Font 2" pitchFamily="66" charset="0"/>
              </a:rPr>
              <a:t>T-Charts are a great way to compare things. </a:t>
            </a:r>
            <a:endParaRPr lang="en-US" dirty="0">
              <a:solidFill>
                <a:srgbClr val="E86D1F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14866</TotalTime>
  <Words>264</Words>
  <Application>Microsoft Office PowerPoint</Application>
  <PresentationFormat>On-screen Show (16:10)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Courier New</vt:lpstr>
      <vt:lpstr>Wingdings</vt:lpstr>
      <vt:lpstr>Calibri</vt:lpstr>
      <vt:lpstr>Orly's Font 2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Peggy Thornton</cp:lastModifiedBy>
  <cp:revision>588</cp:revision>
  <dcterms:created xsi:type="dcterms:W3CDTF">2011-06-12T17:04:43Z</dcterms:created>
  <dcterms:modified xsi:type="dcterms:W3CDTF">2014-12-01T20:52:49Z</dcterms:modified>
</cp:coreProperties>
</file>