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21"/>
  </p:notesMasterIdLst>
  <p:sldIdLst>
    <p:sldId id="256" r:id="rId2"/>
    <p:sldId id="261" r:id="rId3"/>
    <p:sldId id="264" r:id="rId4"/>
    <p:sldId id="262" r:id="rId5"/>
    <p:sldId id="265" r:id="rId6"/>
    <p:sldId id="266" r:id="rId7"/>
    <p:sldId id="267" r:id="rId8"/>
    <p:sldId id="268" r:id="rId9"/>
    <p:sldId id="271" r:id="rId10"/>
    <p:sldId id="282" r:id="rId11"/>
    <p:sldId id="281" r:id="rId12"/>
    <p:sldId id="283" r:id="rId13"/>
    <p:sldId id="279" r:id="rId14"/>
    <p:sldId id="280" r:id="rId15"/>
    <p:sldId id="258" r:id="rId16"/>
    <p:sldId id="276" r:id="rId17"/>
    <p:sldId id="275" r:id="rId18"/>
    <p:sldId id="277" r:id="rId19"/>
    <p:sldId id="278" r:id="rId2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6B7FF89-9A92-4A49-8A58-9AB9B816249F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2AA2487-1F18-474E-ABF5-601D635CE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4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8101-7AA3-449C-AB6A-17F673FBBC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3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8101-7AA3-449C-AB6A-17F673FBBC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8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5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121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84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144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05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00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1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1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3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7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3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5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EA24-AC01-4155-A8F0-AD81575760C9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13E409-ADB0-44A0-9915-EECC0C7D5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3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.depaul.edu/Reading_Passages_NONFICTION.html" TargetMode="External"/><Relationship Id="rId2" Type="http://schemas.openxmlformats.org/officeDocument/2006/relationships/hyperlink" Target="http://vms.vale.k12.or.us/articles-wee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ewsela.com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ELA Debrief </a:t>
            </a:r>
            <a:br>
              <a:rPr lang="en-US" dirty="0" smtClean="0"/>
            </a:br>
            <a:r>
              <a:rPr lang="en-US" dirty="0" smtClean="0"/>
              <a:t> Winter State PLT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3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8" y="322118"/>
            <a:ext cx="1054677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Add Ideas/Examples:</a:t>
            </a:r>
          </a:p>
          <a:p>
            <a:endParaRPr lang="en-US" dirty="0"/>
          </a:p>
          <a:p>
            <a:r>
              <a:rPr lang="en-US" sz="4800" dirty="0" smtClean="0"/>
              <a:t>Also</a:t>
            </a:r>
          </a:p>
          <a:p>
            <a:r>
              <a:rPr lang="en-US" sz="4800" dirty="0" smtClean="0"/>
              <a:t>Furthermore</a:t>
            </a:r>
          </a:p>
          <a:p>
            <a:r>
              <a:rPr lang="en-US" sz="4800" dirty="0" smtClean="0"/>
              <a:t>Next</a:t>
            </a:r>
          </a:p>
          <a:p>
            <a:r>
              <a:rPr lang="en-US" sz="4800" dirty="0" smtClean="0"/>
              <a:t>Moreover</a:t>
            </a:r>
          </a:p>
          <a:p>
            <a:r>
              <a:rPr lang="en-US" sz="4800" dirty="0" smtClean="0"/>
              <a:t>In addition</a:t>
            </a:r>
          </a:p>
          <a:p>
            <a:r>
              <a:rPr lang="en-US" sz="4800" dirty="0" smtClean="0"/>
              <a:t>Similarly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3991" y="405245"/>
            <a:ext cx="480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To Conclude</a:t>
            </a:r>
            <a:r>
              <a:rPr lang="en-US" sz="4400" dirty="0" smtClean="0">
                <a:solidFill>
                  <a:srgbClr val="C00000"/>
                </a:solidFill>
              </a:rPr>
              <a:t>:</a:t>
            </a:r>
          </a:p>
          <a:p>
            <a:endParaRPr lang="en-US" sz="4000" dirty="0" smtClean="0"/>
          </a:p>
          <a:p>
            <a:r>
              <a:rPr lang="en-US" sz="4800" dirty="0"/>
              <a:t>In summary</a:t>
            </a:r>
          </a:p>
          <a:p>
            <a:r>
              <a:rPr lang="en-US" sz="4800" dirty="0"/>
              <a:t>In brief</a:t>
            </a:r>
          </a:p>
          <a:p>
            <a:r>
              <a:rPr lang="en-US" sz="4800" dirty="0"/>
              <a:t>Thus</a:t>
            </a:r>
          </a:p>
          <a:p>
            <a:r>
              <a:rPr lang="en-US" sz="4800" dirty="0"/>
              <a:t>In short</a:t>
            </a:r>
          </a:p>
          <a:p>
            <a:r>
              <a:rPr lang="en-US" sz="4800" dirty="0"/>
              <a:t>To sum up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664" y="540327"/>
            <a:ext cx="1093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CREATING YOUR GRADE LEVEL TOOLBOX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41664" y="1787236"/>
            <a:ext cx="100895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your grade level table group take a moment to start creating an academic toolbox for your students. Please write by order of preference 4 – 10 words for each category. These lists will become Word Wall Posters for your classroom for next year. </a:t>
            </a:r>
          </a:p>
          <a:p>
            <a:endParaRPr lang="en-US" dirty="0"/>
          </a:p>
          <a:p>
            <a:r>
              <a:rPr lang="en-US" dirty="0"/>
              <a:t>What academic language words (tier 2 words) do you want every student in your grade level to know in order to:</a:t>
            </a:r>
          </a:p>
          <a:p>
            <a:endParaRPr lang="en-US" dirty="0"/>
          </a:p>
          <a:p>
            <a:r>
              <a:rPr lang="en-US" dirty="0"/>
              <a:t>Cite</a:t>
            </a:r>
          </a:p>
          <a:p>
            <a:endParaRPr lang="en-US" dirty="0"/>
          </a:p>
          <a:p>
            <a:r>
              <a:rPr lang="en-US" dirty="0"/>
              <a:t>Add Ideas/Examples</a:t>
            </a:r>
          </a:p>
          <a:p>
            <a:endParaRPr lang="en-US" dirty="0"/>
          </a:p>
          <a:p>
            <a:r>
              <a:rPr lang="en-US" dirty="0"/>
              <a:t>Conclude a paragraph or </a:t>
            </a:r>
            <a:r>
              <a:rPr lang="en-US" dirty="0" smtClean="0"/>
              <a:t>essay</a:t>
            </a:r>
          </a:p>
          <a:p>
            <a:endParaRPr lang="en-US" dirty="0"/>
          </a:p>
          <a:p>
            <a:r>
              <a:rPr lang="en-US" dirty="0" smtClean="0"/>
              <a:t>These lists will be combined with lists from Sunset and drafts of posters will be prepared for your review before printing.  I would appreciate it if Team Leaders would send me your vocabulary list by April 10</a:t>
            </a:r>
            <a:r>
              <a:rPr lang="en-US" baseline="30000" dirty="0" smtClean="0"/>
              <a:t>th</a:t>
            </a:r>
            <a:r>
              <a:rPr lang="en-US" dirty="0" smtClean="0"/>
              <a:t> 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517" y="-228600"/>
            <a:ext cx="1258339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666" y="513644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Closing in on Close Reading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01244"/>
            <a:ext cx="9144000" cy="378177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1.Please start at page 1 and number your paragraphs through page 2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2.Please do a quick read and underline in each paragraph key ideas.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3.  Circle something confusing or needs clarification.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4</a:t>
            </a:r>
            <a:r>
              <a:rPr lang="en-US" dirty="0" smtClean="0"/>
              <a:t>.Please make notes in the margin anything that stands out or connections you make.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your table and using your “tier 2 citing words” please share with others one key point or something you made a connection with.</a:t>
            </a:r>
          </a:p>
          <a:p>
            <a:endParaRPr lang="en-US" dirty="0"/>
          </a:p>
          <a:p>
            <a:r>
              <a:rPr lang="en-US" dirty="0" smtClean="0"/>
              <a:t>After everyone has shared at your table, please select a representative to share with the whole group, again remembering to use your “ tier 2 citing words.”</a:t>
            </a:r>
          </a:p>
          <a:p>
            <a:endParaRPr lang="en-US" dirty="0" smtClean="0"/>
          </a:p>
          <a:p>
            <a:r>
              <a:rPr lang="en-US" dirty="0" smtClean="0"/>
              <a:t>Resources to support all students-discuss, brainstorm</a:t>
            </a:r>
            <a:r>
              <a:rPr lang="en-US" smtClean="0"/>
              <a:t>, list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84" y="-56596"/>
            <a:ext cx="10743098" cy="691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7" y="261070"/>
            <a:ext cx="10910455" cy="64913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91" y="261071"/>
            <a:ext cx="10910455" cy="641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0292" y="582857"/>
            <a:ext cx="897774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Vale Article of the Week</a:t>
            </a:r>
          </a:p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vms.vale.k12.or.us/articles-week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Center for </a:t>
            </a:r>
            <a:r>
              <a:rPr lang="en-US" sz="2800" dirty="0">
                <a:solidFill>
                  <a:srgbClr val="0070C0"/>
                </a:solidFill>
              </a:rPr>
              <a:t>Urban Learning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en-US" sz="2800" dirty="0" smtClean="0">
                <a:solidFill>
                  <a:srgbClr val="0070C0"/>
                </a:solidFill>
                <a:hlinkClick r:id="rId3"/>
              </a:rPr>
              <a:t>teacher.depaul.edu/Reading_Passages_NONFICTION.html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en-US" sz="2800" dirty="0" smtClean="0">
              <a:solidFill>
                <a:srgbClr val="0070C0"/>
              </a:solidFill>
            </a:endParaRPr>
          </a:p>
          <a:p>
            <a:endParaRPr lang="en-US" sz="2800" dirty="0" smtClean="0"/>
          </a:p>
          <a:p>
            <a:r>
              <a:rPr lang="en-US" sz="2800" smtClean="0">
                <a:solidFill>
                  <a:srgbClr val="0070C0"/>
                </a:solidFill>
              </a:rPr>
              <a:t>Newsela</a:t>
            </a:r>
            <a:r>
              <a:rPr lang="en-US" sz="2800" dirty="0">
                <a:solidFill>
                  <a:srgbClr val="0070C0"/>
                </a:solidFill>
              </a:rPr>
              <a:t/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  <a:hlinkClick r:id="rId4"/>
              </a:rPr>
              <a:t>https://newsela.com</a:t>
            </a:r>
            <a:r>
              <a:rPr lang="en-US" sz="2800" dirty="0" smtClean="0">
                <a:solidFill>
                  <a:srgbClr val="0070C0"/>
                </a:solidFill>
                <a:hlinkClick r:id="rId4"/>
              </a:rPr>
              <a:t>/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en-US" sz="2800" dirty="0" smtClean="0">
              <a:solidFill>
                <a:srgbClr val="0070C0"/>
              </a:solidFill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46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200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5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64" y="0"/>
            <a:ext cx="8596668" cy="1320800"/>
          </a:xfrm>
        </p:spPr>
        <p:txBody>
          <a:bodyPr/>
          <a:lstStyle/>
          <a:p>
            <a:r>
              <a:rPr lang="en-US" dirty="0"/>
              <a:t>Targets for Today: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3" y="901470"/>
            <a:ext cx="11596254" cy="53547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I will understand how to create </a:t>
            </a:r>
            <a:r>
              <a:rPr lang="en-US" sz="2800" dirty="0" smtClean="0">
                <a:solidFill>
                  <a:srgbClr val="C00000"/>
                </a:solidFill>
              </a:rPr>
              <a:t>text dependent questions </a:t>
            </a:r>
            <a:r>
              <a:rPr lang="en-US" sz="2800" dirty="0" smtClean="0"/>
              <a:t>which require students to cite from </a:t>
            </a:r>
            <a:r>
              <a:rPr lang="en-US" sz="2800" dirty="0"/>
              <a:t>the text to support arguments and </a:t>
            </a:r>
            <a:r>
              <a:rPr lang="en-US" sz="2800" dirty="0" smtClean="0"/>
              <a:t>inferences.</a:t>
            </a:r>
          </a:p>
          <a:p>
            <a:endParaRPr lang="en-US" sz="2800" dirty="0"/>
          </a:p>
          <a:p>
            <a:r>
              <a:rPr lang="en-US" sz="2800" dirty="0" smtClean="0"/>
              <a:t>I </a:t>
            </a:r>
            <a:r>
              <a:rPr lang="en-US" sz="2800" dirty="0"/>
              <a:t>will understand </a:t>
            </a:r>
            <a:r>
              <a:rPr lang="en-US" sz="2800" dirty="0" smtClean="0"/>
              <a:t>the components of a </a:t>
            </a:r>
            <a:r>
              <a:rPr lang="en-US" sz="2800" dirty="0" smtClean="0">
                <a:solidFill>
                  <a:srgbClr val="C00000"/>
                </a:solidFill>
              </a:rPr>
              <a:t>constructed response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I will understand </a:t>
            </a:r>
            <a:r>
              <a:rPr lang="en-US" sz="2800" dirty="0" smtClean="0">
                <a:solidFill>
                  <a:srgbClr val="C00000"/>
                </a:solidFill>
              </a:rPr>
              <a:t>language scaffolds </a:t>
            </a:r>
            <a:r>
              <a:rPr lang="en-US" sz="2800" dirty="0" smtClean="0"/>
              <a:t>to help students cite tests.</a:t>
            </a:r>
          </a:p>
          <a:p>
            <a:endParaRPr lang="en-US" sz="2800" dirty="0"/>
          </a:p>
          <a:p>
            <a:r>
              <a:rPr lang="en-US" sz="2800" dirty="0" smtClean="0"/>
              <a:t>I will understand how to use </a:t>
            </a:r>
            <a:r>
              <a:rPr lang="en-US" sz="2800" dirty="0" smtClean="0">
                <a:solidFill>
                  <a:srgbClr val="C00000"/>
                </a:solidFill>
              </a:rPr>
              <a:t>close reading </a:t>
            </a:r>
            <a:r>
              <a:rPr lang="en-US" sz="2800" dirty="0" smtClean="0"/>
              <a:t>with my students to increase reading comprehension.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AAE-6762-4F49-8086-042AF4D4F1C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274638"/>
            <a:ext cx="11793682" cy="427037"/>
          </a:xfrm>
        </p:spPr>
        <p:txBody>
          <a:bodyPr>
            <a:noAutofit/>
          </a:bodyPr>
          <a:lstStyle/>
          <a:p>
            <a:r>
              <a:rPr lang="en-US" sz="2400" dirty="0"/>
              <a:t>Tweaks to make Major Rigor Gains &amp; </a:t>
            </a:r>
            <a:r>
              <a:rPr lang="en-US" sz="2400" u="sng" dirty="0"/>
              <a:t>Text Dependent Questions!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772780"/>
            <a:ext cx="11793682" cy="6085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u="sng" dirty="0" smtClean="0"/>
              <a:t>Key Ideas and Details</a:t>
            </a:r>
          </a:p>
          <a:p>
            <a:r>
              <a:rPr lang="en-US" sz="2200" dirty="0" smtClean="0"/>
              <a:t>Identify the main idea of the story.  </a:t>
            </a:r>
            <a:r>
              <a:rPr lang="en-US" sz="2200" dirty="0" smtClean="0">
                <a:solidFill>
                  <a:srgbClr val="FF0000"/>
                </a:solidFill>
              </a:rPr>
              <a:t>Use details from the text to support your answer. </a:t>
            </a:r>
          </a:p>
          <a:p>
            <a:r>
              <a:rPr lang="en-US" sz="2200" dirty="0" smtClean="0"/>
              <a:t>Describe the author’s message of this text.  </a:t>
            </a:r>
            <a:r>
              <a:rPr lang="en-US" sz="2200" dirty="0" smtClean="0">
                <a:solidFill>
                  <a:srgbClr val="FF0000"/>
                </a:solidFill>
              </a:rPr>
              <a:t>Use details from the passage to support your answer. </a:t>
            </a:r>
          </a:p>
          <a:p>
            <a:pPr marL="0" indent="0">
              <a:buNone/>
            </a:pPr>
            <a:r>
              <a:rPr lang="en-US" sz="2200" u="sng" dirty="0" smtClean="0"/>
              <a:t>Craft and Structure</a:t>
            </a:r>
          </a:p>
          <a:p>
            <a:r>
              <a:rPr lang="en-US" sz="2200" dirty="0" smtClean="0"/>
              <a:t>From what point of view is the story told? </a:t>
            </a:r>
            <a:r>
              <a:rPr lang="en-US" sz="2200" dirty="0" smtClean="0">
                <a:solidFill>
                  <a:srgbClr val="FF0000"/>
                </a:solidFill>
              </a:rPr>
              <a:t>Use evidence from the text to support your thinking. </a:t>
            </a:r>
            <a:endParaRPr lang="en-US" sz="2200" u="sng" dirty="0" smtClean="0">
              <a:solidFill>
                <a:srgbClr val="FF0000"/>
              </a:solidFill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Locate </a:t>
            </a:r>
            <a:r>
              <a:rPr lang="en-US" sz="2200" dirty="0" smtClean="0"/>
              <a:t>the word _____ </a:t>
            </a:r>
            <a:r>
              <a:rPr lang="en-US" sz="2200" dirty="0" smtClean="0">
                <a:solidFill>
                  <a:srgbClr val="FF0000"/>
                </a:solidFill>
              </a:rPr>
              <a:t>in paragraph ____.  Explain how the author helps the reader to understand the meaning of this word. 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Describe how </a:t>
            </a:r>
            <a:r>
              <a:rPr lang="en-US" sz="2200" dirty="0" smtClean="0"/>
              <a:t>the author organizes the text</a:t>
            </a:r>
            <a:r>
              <a:rPr lang="en-US" sz="2200" dirty="0"/>
              <a:t>.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u="sng" dirty="0" smtClean="0"/>
              <a:t>Integration of Knowledge and Ideas</a:t>
            </a:r>
          </a:p>
          <a:p>
            <a:r>
              <a:rPr lang="en-US" sz="2200" dirty="0" smtClean="0"/>
              <a:t>What can you infer about ________? </a:t>
            </a:r>
            <a:r>
              <a:rPr lang="en-US" sz="2200" dirty="0" smtClean="0">
                <a:solidFill>
                  <a:srgbClr val="FF0000"/>
                </a:solidFill>
              </a:rPr>
              <a:t>What evidence from the text supports your inference? 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AAE-6762-4F49-8086-042AF4D4F1C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10" y="0"/>
            <a:ext cx="10848108" cy="1277940"/>
          </a:xfrm>
        </p:spPr>
        <p:txBody>
          <a:bodyPr>
            <a:normAutofit/>
          </a:bodyPr>
          <a:lstStyle/>
          <a:p>
            <a:r>
              <a:rPr lang="en-US" sz="2600" b="1" dirty="0"/>
              <a:t>Examples </a:t>
            </a:r>
            <a:r>
              <a:rPr lang="en-US" sz="2600" b="1" dirty="0" smtClean="0"/>
              <a:t>and Non-Examples of Text </a:t>
            </a:r>
            <a:r>
              <a:rPr lang="en-US" sz="2600" b="1" dirty="0"/>
              <a:t>Dependent </a:t>
            </a:r>
            <a:r>
              <a:rPr lang="en-US" sz="2600" b="1" dirty="0" smtClean="0"/>
              <a:t>Questions  </a:t>
            </a:r>
            <a:endParaRPr lang="en-US" sz="2600" b="1" dirty="0"/>
          </a:p>
        </p:txBody>
      </p:sp>
      <p:pic>
        <p:nvPicPr>
          <p:cNvPr id="5" name="Content Placeholder 4" descr="image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02509" y="748145"/>
            <a:ext cx="11231400" cy="617073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AAE-6762-4F49-8086-042AF4D4F1C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Why Constructed Response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690321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Creates rigor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Builds higher level thinking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Component of an official ELA performance task.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AAE-6762-4F49-8086-042AF4D4F1C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of Constructed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R</a:t>
            </a:r>
            <a:r>
              <a:rPr lang="en-US" dirty="0" smtClean="0"/>
              <a:t>estate the Question</a:t>
            </a:r>
            <a:endParaRPr lang="en-US" dirty="0"/>
          </a:p>
          <a:p>
            <a:endParaRPr lang="en-US" dirty="0"/>
          </a:p>
          <a:p>
            <a:r>
              <a:rPr lang="en-US" sz="4000" b="1" dirty="0"/>
              <a:t>A</a:t>
            </a:r>
            <a:r>
              <a:rPr lang="en-US" dirty="0" smtClean="0"/>
              <a:t>nalyze each part</a:t>
            </a:r>
          </a:p>
          <a:p>
            <a:endParaRPr lang="en-US" dirty="0"/>
          </a:p>
          <a:p>
            <a:r>
              <a:rPr lang="en-US" sz="4000" b="1" dirty="0"/>
              <a:t>C</a:t>
            </a:r>
            <a:r>
              <a:rPr lang="en-US" dirty="0" smtClean="0"/>
              <a:t>ite textual evidence</a:t>
            </a:r>
            <a:endParaRPr lang="en-US" dirty="0"/>
          </a:p>
          <a:p>
            <a:endParaRPr lang="en-US" dirty="0"/>
          </a:p>
          <a:p>
            <a:r>
              <a:rPr lang="en-US" sz="4000" b="1" dirty="0"/>
              <a:t>E</a:t>
            </a:r>
            <a:r>
              <a:rPr lang="en-US" dirty="0" smtClean="0"/>
              <a:t>xplain your answer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AAE-6762-4F49-8086-042AF4D4F1CA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descr="Checkered_Flag_clothing_icon_ID_519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524001"/>
            <a:ext cx="3334816" cy="442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Constructed Response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1049482"/>
            <a:ext cx="8506691" cy="54275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The moon is connected to the animals in the poem because it helps the animals to express themselves. </a:t>
            </a:r>
            <a:r>
              <a:rPr lang="en-US" sz="3200" dirty="0">
                <a:solidFill>
                  <a:srgbClr val="7030A0"/>
                </a:solidFill>
              </a:rPr>
              <a:t>The poem talks about many animals that love to be out by the light of the moon.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89402"/>
                </a:solidFill>
              </a:rPr>
              <a:t>In the poem it says that the animals that are awake and active at night are dogs, mice, cats, and bats.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At night we are asleep, but these animals are awake and the moon gives them light to be able to see and live.</a:t>
            </a:r>
          </a:p>
          <a:p>
            <a:pPr marL="0" indent="0">
              <a:buNone/>
            </a:pPr>
            <a:r>
              <a:rPr lang="en-US" sz="3200" dirty="0"/>
              <a:t>				            -4</a:t>
            </a:r>
            <a:r>
              <a:rPr lang="en-US" sz="3200" baseline="30000" dirty="0"/>
              <a:t>th</a:t>
            </a:r>
            <a:r>
              <a:rPr lang="en-US" sz="3200" dirty="0"/>
              <a:t> Grade SBA 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AAE-6762-4F49-8086-042AF4D4F1CA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30145" y="4189809"/>
            <a:ext cx="1918855" cy="707886"/>
            <a:chOff x="7758545" y="1667852"/>
            <a:chExt cx="1918855" cy="707886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7758545" y="1908463"/>
              <a:ext cx="685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534400" y="1667852"/>
              <a:ext cx="1143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4"/>
                  </a:solidFill>
                </a:rPr>
                <a:t>E</a:t>
              </a:r>
              <a:r>
                <a:rPr lang="en-US" sz="2000" dirty="0" smtClean="0">
                  <a:solidFill>
                    <a:schemeClr val="accent4"/>
                  </a:solidFill>
                </a:rPr>
                <a:t>xplain</a:t>
              </a:r>
              <a:endParaRPr lang="en-US" sz="40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268691" y="2076703"/>
            <a:ext cx="2088572" cy="707886"/>
            <a:chOff x="7162800" y="1592843"/>
            <a:chExt cx="2088572" cy="707886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7162800" y="1981200"/>
              <a:ext cx="685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848599" y="1592843"/>
              <a:ext cx="14027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7030A0"/>
                  </a:solidFill>
                </a:rPr>
                <a:t>A</a:t>
              </a:r>
              <a:r>
                <a:rPr lang="en-US" sz="2000" dirty="0" smtClean="0">
                  <a:solidFill>
                    <a:srgbClr val="7030A0"/>
                  </a:solidFill>
                </a:rPr>
                <a:t>nalyze</a:t>
              </a:r>
              <a:endParaRPr lang="en-US" sz="40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220200" y="3116049"/>
            <a:ext cx="1828800" cy="707886"/>
            <a:chOff x="7162800" y="1592843"/>
            <a:chExt cx="1828800" cy="707886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7162800" y="1981200"/>
              <a:ext cx="685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848600" y="1592843"/>
              <a:ext cx="1143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89402"/>
                  </a:solidFill>
                </a:rPr>
                <a:t>C</a:t>
              </a:r>
              <a:r>
                <a:rPr lang="en-US" sz="2000" dirty="0" smtClean="0">
                  <a:solidFill>
                    <a:srgbClr val="F89402"/>
                  </a:solidFill>
                </a:rPr>
                <a:t>ite</a:t>
              </a:r>
              <a:endParaRPr lang="en-US" sz="4000" dirty="0">
                <a:solidFill>
                  <a:srgbClr val="F89402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296400" y="1071771"/>
            <a:ext cx="2060864" cy="1015663"/>
            <a:chOff x="7162800" y="1592843"/>
            <a:chExt cx="1828800" cy="1015663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7162800" y="1981200"/>
              <a:ext cx="685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848600" y="1592843"/>
              <a:ext cx="1143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R</a:t>
              </a:r>
              <a:r>
                <a:rPr lang="en-US" sz="2000" dirty="0" smtClean="0">
                  <a:solidFill>
                    <a:srgbClr val="FF0000"/>
                  </a:solidFill>
                </a:rPr>
                <a:t>estate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23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0054"/>
            <a:ext cx="8596668" cy="1320800"/>
          </a:xfrm>
        </p:spPr>
        <p:txBody>
          <a:bodyPr/>
          <a:lstStyle/>
          <a:p>
            <a:r>
              <a:rPr lang="en-US" dirty="0"/>
              <a:t>Citing Evidence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72836"/>
            <a:ext cx="10264293" cy="56422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sz="7000" dirty="0"/>
              <a:t>According to the text</a:t>
            </a:r>
            <a:r>
              <a:rPr lang="en-US" sz="7000" dirty="0" smtClean="0"/>
              <a:t>…………….”</a:t>
            </a:r>
            <a:endParaRPr lang="en-US" sz="7000" dirty="0"/>
          </a:p>
          <a:p>
            <a:pPr marL="0" indent="0">
              <a:buNone/>
            </a:pPr>
            <a:endParaRPr lang="en-US" sz="7000" dirty="0"/>
          </a:p>
          <a:p>
            <a:pPr marL="0" indent="0">
              <a:buNone/>
            </a:pPr>
            <a:r>
              <a:rPr lang="en-US" sz="7000" dirty="0"/>
              <a:t>“I know__________________________________ because....”</a:t>
            </a:r>
          </a:p>
          <a:p>
            <a:pPr marL="0" indent="0">
              <a:buNone/>
            </a:pPr>
            <a:endParaRPr lang="en-US" sz="7000" dirty="0"/>
          </a:p>
          <a:p>
            <a:pPr marL="0" indent="0">
              <a:buNone/>
            </a:pPr>
            <a:r>
              <a:rPr lang="en-US" sz="7000" dirty="0"/>
              <a:t>“On page ______, the author stated _________________”</a:t>
            </a:r>
          </a:p>
          <a:p>
            <a:pPr marL="0" indent="0">
              <a:buNone/>
            </a:pPr>
            <a:endParaRPr lang="en-US" sz="7000" dirty="0"/>
          </a:p>
          <a:p>
            <a:pPr marL="0" indent="0">
              <a:buNone/>
            </a:pPr>
            <a:r>
              <a:rPr lang="en-US" sz="7000" dirty="0"/>
              <a:t>“The text explicitly </a:t>
            </a:r>
            <a:r>
              <a:rPr lang="en-US" sz="7000" dirty="0" smtClean="0"/>
              <a:t>states…………”</a:t>
            </a:r>
            <a:endParaRPr lang="en-US" sz="7000" dirty="0"/>
          </a:p>
          <a:p>
            <a:pPr marL="0" indent="0">
              <a:buNone/>
            </a:pPr>
            <a:endParaRPr lang="en-US" sz="7000" dirty="0"/>
          </a:p>
          <a:p>
            <a:pPr marL="0" indent="0">
              <a:buNone/>
            </a:pPr>
            <a:r>
              <a:rPr lang="en-US" sz="7000" dirty="0"/>
              <a:t>“I can infer _________ from _______________”</a:t>
            </a:r>
          </a:p>
          <a:p>
            <a:pPr marL="0" indent="0">
              <a:buNone/>
            </a:pPr>
            <a:endParaRPr lang="en-US" sz="7000" dirty="0"/>
          </a:p>
          <a:p>
            <a:pPr marL="0" indent="0">
              <a:buNone/>
            </a:pPr>
            <a:r>
              <a:rPr lang="en-US" sz="7000" dirty="0"/>
              <a:t>“The graphic/picture shows____________, so I know</a:t>
            </a:r>
            <a:r>
              <a:rPr lang="en-US" sz="7000" dirty="0" smtClean="0"/>
              <a:t>………...”</a:t>
            </a:r>
            <a:endParaRPr lang="en-US" sz="7000" dirty="0"/>
          </a:p>
          <a:p>
            <a:pPr marL="0" indent="0">
              <a:buNone/>
            </a:pPr>
            <a:endParaRPr lang="en-US" sz="7000" dirty="0"/>
          </a:p>
          <a:p>
            <a:pPr marL="0" indent="0">
              <a:buNone/>
            </a:pPr>
            <a:r>
              <a:rPr lang="en-US" sz="7000" dirty="0"/>
              <a:t>“One example from the text is</a:t>
            </a:r>
            <a:r>
              <a:rPr lang="en-US" sz="7000" dirty="0" smtClean="0"/>
              <a:t>……...” </a:t>
            </a:r>
            <a:endParaRPr lang="en-US" sz="7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AAE-6762-4F49-8086-042AF4D4F1C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1147-928E-44E3-942D-24269934C618}" type="datetime1">
              <a:rPr lang="en-US" altLang="en-US" smtClean="0"/>
              <a:pPr/>
              <a:t>3/13/2015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2AA2-9B09-475A-9E16-B0B84C711F42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45" y="-38100"/>
            <a:ext cx="10881373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8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369</TotalTime>
  <Words>674</Words>
  <Application>Microsoft Office PowerPoint</Application>
  <PresentationFormat>Widescreen</PresentationFormat>
  <Paragraphs>121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ELA Debrief   Winter State PLT </vt:lpstr>
      <vt:lpstr>Targets for Today:</vt:lpstr>
      <vt:lpstr>Tweaks to make Major Rigor Gains &amp; Text Dependent Questions!</vt:lpstr>
      <vt:lpstr>Examples and Non-Examples of Text Dependent Questions  </vt:lpstr>
      <vt:lpstr>Why Constructed Response Writing?</vt:lpstr>
      <vt:lpstr>Components of Constructed Response</vt:lpstr>
      <vt:lpstr>Constructed Response Example</vt:lpstr>
      <vt:lpstr>Citing Evidence Examples</vt:lpstr>
      <vt:lpstr>PowerPoint Presentation</vt:lpstr>
      <vt:lpstr>PowerPoint Presentation</vt:lpstr>
      <vt:lpstr>PowerPoint Presentation</vt:lpstr>
      <vt:lpstr>PowerPoint Presentation</vt:lpstr>
      <vt:lpstr>Closing in on Close Reading </vt:lpstr>
      <vt:lpstr>Close Reading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Coos Bay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 Thornton</dc:creator>
  <cp:lastModifiedBy>Peggy Thornton</cp:lastModifiedBy>
  <cp:revision>17</cp:revision>
  <cp:lastPrinted>2015-03-13T16:56:54Z</cp:lastPrinted>
  <dcterms:created xsi:type="dcterms:W3CDTF">2015-03-12T20:23:45Z</dcterms:created>
  <dcterms:modified xsi:type="dcterms:W3CDTF">2015-03-13T22:01:55Z</dcterms:modified>
</cp:coreProperties>
</file>