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96" r:id="rId2"/>
    <p:sldId id="269" r:id="rId3"/>
    <p:sldId id="270" r:id="rId4"/>
    <p:sldId id="271" r:id="rId5"/>
    <p:sldId id="284" r:id="rId6"/>
    <p:sldId id="275" r:id="rId7"/>
    <p:sldId id="278" r:id="rId8"/>
    <p:sldId id="274" r:id="rId9"/>
    <p:sldId id="281" r:id="rId10"/>
    <p:sldId id="279" r:id="rId11"/>
    <p:sldId id="276" r:id="rId12"/>
    <p:sldId id="282" r:id="rId13"/>
    <p:sldId id="258" r:id="rId14"/>
    <p:sldId id="260" r:id="rId15"/>
    <p:sldId id="261" r:id="rId16"/>
    <p:sldId id="262" r:id="rId17"/>
    <p:sldId id="263" r:id="rId18"/>
    <p:sldId id="264" r:id="rId19"/>
    <p:sldId id="265" r:id="rId20"/>
    <p:sldId id="285" r:id="rId21"/>
    <p:sldId id="289" r:id="rId22"/>
    <p:sldId id="294" r:id="rId23"/>
    <p:sldId id="290" r:id="rId24"/>
    <p:sldId id="286" r:id="rId25"/>
    <p:sldId id="291" r:id="rId26"/>
    <p:sldId id="292" r:id="rId27"/>
    <p:sldId id="293" r:id="rId28"/>
    <p:sldId id="299" r:id="rId29"/>
    <p:sldId id="298" r:id="rId30"/>
    <p:sldId id="297" r:id="rId31"/>
    <p:sldId id="300" r:id="rId32"/>
    <p:sldId id="301" r:id="rId33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3" autoAdjust="0"/>
    <p:restoredTop sz="94660"/>
  </p:normalViewPr>
  <p:slideViewPr>
    <p:cSldViewPr>
      <p:cViewPr varScale="1">
        <p:scale>
          <a:sx n="56" d="100"/>
          <a:sy n="56" d="100"/>
        </p:scale>
        <p:origin x="10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376558-3D44-4F30-B326-7F2B512F19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387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OAKS</a:t>
            </a:r>
            <a:r>
              <a:rPr lang="en-US" baseline="0" dirty="0" smtClean="0"/>
              <a:t> and No Child Left Behind did not fit with what Employers want from their employees. Studies have shown that major businesses are looking for employees who possess the 4 C’s:  Communication (written and oral) Collaboration, Creativity and Critical Thinking.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76558-3D44-4F30-B326-7F2B512F195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48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need to know the process for</a:t>
            </a:r>
            <a:r>
              <a:rPr lang="en-US" baseline="0" dirty="0" smtClean="0"/>
              <a:t> showing their thinking and supporting their claims and not a canned multiple choice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76558-3D44-4F30-B326-7F2B512F195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410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Critical Thinking Skills, Communication Skills Needed,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76558-3D44-4F30-B326-7F2B512F195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879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need to know the vocabulary</a:t>
            </a:r>
            <a:r>
              <a:rPr lang="en-US" baseline="0" dirty="0" smtClean="0"/>
              <a:t> of the Common Core.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76558-3D44-4F30-B326-7F2B512F195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054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need to know the Instruction Words in the</a:t>
            </a:r>
            <a:r>
              <a:rPr lang="en-US" baseline="0" dirty="0" smtClean="0"/>
              <a:t> Assessment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76558-3D44-4F30-B326-7F2B512F195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806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need to know the rubrics by which they will be assessed in Smarter Balanced.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76558-3D44-4F30-B326-7F2B512F195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856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76558-3D44-4F30-B326-7F2B512F1958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58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2305050"/>
          </a:xfrm>
        </p:spPr>
        <p:txBody>
          <a:bodyPr/>
          <a:lstStyle>
            <a:lvl1pPr>
              <a:defRPr sz="72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461D3CA-F3D8-49D5-A02B-9832CA6099A2}" type="datetime1">
              <a:rPr lang="en-US" altLang="en-US"/>
              <a:pPr/>
              <a:t>5/8/2014</a:t>
            </a:fld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3437818-8B6A-4217-9A3D-7EAA778A65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2E908-9393-40D8-B5EA-4AED5F3F037D}" type="datetime1">
              <a:rPr lang="en-US" altLang="en-US"/>
              <a:pPr/>
              <a:t>5/8/2014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176A4-B1D2-40B3-8231-28F74E7067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93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4DB57E-E1E4-441E-997A-21F723F34B71}" type="datetime1">
              <a:rPr lang="en-US" altLang="en-US"/>
              <a:pPr/>
              <a:t>5/8/2014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BD889-E941-400D-9F57-1C2429363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69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429A3-2C3B-42A2-BBEB-FB35B68CDCC5}" type="datetime1">
              <a:rPr lang="en-US" altLang="en-US"/>
              <a:pPr/>
              <a:t>5/8/2014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C0AB5-1583-4C5E-8416-83A5F8D3A5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67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1881FF-F775-4435-B910-CE687B69556E}" type="datetime1">
              <a:rPr lang="en-US" altLang="en-US"/>
              <a:pPr/>
              <a:t>5/8/2014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9E4B5-5B5C-4A89-ABDB-00D0840926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76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53584C-FFCA-45AB-8666-8F119081D4EC}" type="datetime1">
              <a:rPr lang="en-US" altLang="en-US"/>
              <a:pPr/>
              <a:t>5/8/2014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014AA-033D-415C-B8EB-4B4FEF6B5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19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26104-8A6E-40C4-A868-EEEA6448C631}" type="datetime1">
              <a:rPr lang="en-US" altLang="en-US"/>
              <a:pPr/>
              <a:t>5/8/2014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5DD63-299C-4FB6-92D1-F539C4E37B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92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EB1147-928E-44E3-942D-24269934C618}" type="datetime1">
              <a:rPr lang="en-US" altLang="en-US"/>
              <a:pPr/>
              <a:t>5/8/2014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52AA2-9B09-475A-9E16-B0B84C711F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78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E7F800-688F-4B96-A761-791DC5D5C4C0}" type="datetime1">
              <a:rPr lang="en-US" altLang="en-US"/>
              <a:pPr/>
              <a:t>5/8/2014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FC03-4A6C-4EE1-BBF3-93A3BC2E0C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55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63AA63-3AA0-461D-9DC7-A915E4E7DB89}" type="datetime1">
              <a:rPr lang="en-US" altLang="en-US"/>
              <a:pPr/>
              <a:t>5/8/2014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60C27-C802-41AD-A996-DD7A4623CF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51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0EF7D0-F33D-448B-9762-3FF3328DF425}" type="datetime1">
              <a:rPr lang="en-US" altLang="en-US"/>
              <a:pPr/>
              <a:t>5/8/2014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9C572-AE6B-4966-8CB4-296E62E3E8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79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1FB5DF2-6C9C-4EAE-A046-228D886C275A}" type="datetime1">
              <a:rPr lang="en-US" altLang="en-US"/>
              <a:pPr/>
              <a:t>5/8/2014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69D300E-BCA2-472A-AF9E-678AF8B8C7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ppingersschools.org/site/default.aspx?PageType=3&amp;DomainID=618&amp;ModuleInstanceID=4106&amp;ViewID=047E6BE3-6D87-4130-8424-D8E4E9ED6C2A&amp;RenderLoc=0&amp;FlexDataID=16669&amp;PageID=368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Y2mRM4i6tY&amp;feature=youtu.b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Smarter Balanced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Writing to Demonstrate</a:t>
            </a:r>
          </a:p>
          <a:p>
            <a:pPr marL="0" indent="0" algn="ctr">
              <a:buNone/>
            </a:pPr>
            <a:r>
              <a:rPr lang="en-US" dirty="0" smtClean="0"/>
              <a:t> English Language Arts Literacy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9A3-2C3B-42A2-BBEB-FB35B68CDCC5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AB5-1583-4C5E-8416-83A5F8D3A52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5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F800-688F-4B96-A761-791DC5D5C4C0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FC03-4A6C-4EE1-BBF3-93A3BC2E0CC9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" y="0"/>
            <a:ext cx="1339215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8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Common Core Trivia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 smtClean="0"/>
              <a:t>Which word in the CCSS appears:</a:t>
            </a:r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 122 times?</a:t>
            </a:r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    61 times?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			    57 times?</a:t>
            </a:r>
            <a:endParaRPr lang="en-US" sz="4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F800-688F-4B96-A761-791DC5D5C4C0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FC03-4A6C-4EE1-BBF3-93A3BC2E0CC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6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9A3-2C3B-42A2-BBEB-FB35B68CDCC5}" type="datetime1">
              <a:rPr lang="en-US" altLang="en-US" smtClean="0">
                <a:solidFill>
                  <a:srgbClr val="FFFFFF"/>
                </a:solidFill>
              </a:rPr>
              <a:pPr/>
              <a:t>5/8/2014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AB5-1583-4C5E-8416-83A5F8D3A52F}" type="slidenum">
              <a:rPr lang="en-US" altLang="en-US" smtClean="0">
                <a:solidFill>
                  <a:srgbClr val="FFFFFF"/>
                </a:solidFill>
              </a:rPr>
              <a:pPr/>
              <a:t>12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" y="-76200"/>
            <a:ext cx="9363690" cy="686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Vocabulary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Account for</a:t>
            </a:r>
          </a:p>
          <a:p>
            <a:r>
              <a:rPr lang="en-US" sz="2000" dirty="0" smtClean="0"/>
              <a:t>Analyze</a:t>
            </a:r>
          </a:p>
          <a:p>
            <a:r>
              <a:rPr lang="en-US" sz="2000" dirty="0" smtClean="0"/>
              <a:t>Argue</a:t>
            </a:r>
          </a:p>
          <a:p>
            <a:r>
              <a:rPr lang="en-US" sz="2000" dirty="0" smtClean="0"/>
              <a:t>Assess</a:t>
            </a:r>
          </a:p>
          <a:p>
            <a:r>
              <a:rPr lang="en-US" sz="2000" dirty="0" smtClean="0"/>
              <a:t>Comment On</a:t>
            </a:r>
          </a:p>
          <a:p>
            <a:r>
              <a:rPr lang="en-US" sz="2000" dirty="0" smtClean="0"/>
              <a:t>Compare</a:t>
            </a:r>
          </a:p>
          <a:p>
            <a:r>
              <a:rPr lang="en-US" sz="2000" dirty="0" smtClean="0"/>
              <a:t>Contrast</a:t>
            </a:r>
          </a:p>
          <a:p>
            <a:r>
              <a:rPr lang="en-US" sz="2000" dirty="0" smtClean="0"/>
              <a:t>Criticize</a:t>
            </a:r>
          </a:p>
          <a:p>
            <a:r>
              <a:rPr lang="en-US" sz="2000" dirty="0" smtClean="0"/>
              <a:t>Define</a:t>
            </a:r>
          </a:p>
          <a:p>
            <a:r>
              <a:rPr lang="en-US" sz="2000" dirty="0" smtClean="0"/>
              <a:t>Describe</a:t>
            </a:r>
          </a:p>
          <a:p>
            <a:r>
              <a:rPr lang="en-US" sz="2000" dirty="0" smtClean="0"/>
              <a:t>Discuss</a:t>
            </a:r>
          </a:p>
          <a:p>
            <a:r>
              <a:rPr lang="en-US" sz="2000" dirty="0" smtClean="0"/>
              <a:t>Evaluate</a:t>
            </a:r>
            <a:endParaRPr lang="en-US" sz="24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/>
          <a:p>
            <a:r>
              <a:rPr lang="en-US" sz="2000" dirty="0" smtClean="0"/>
              <a:t>Examine               Summarize</a:t>
            </a:r>
          </a:p>
          <a:p>
            <a:r>
              <a:rPr lang="en-US" sz="2000" dirty="0" smtClean="0"/>
              <a:t>Explain                  Trace</a:t>
            </a:r>
          </a:p>
          <a:p>
            <a:r>
              <a:rPr lang="en-US" sz="2000" dirty="0" smtClean="0"/>
              <a:t>Illustrate</a:t>
            </a:r>
          </a:p>
          <a:p>
            <a:r>
              <a:rPr lang="en-US" sz="2000" dirty="0" smtClean="0"/>
              <a:t>Indicate</a:t>
            </a:r>
          </a:p>
          <a:p>
            <a:r>
              <a:rPr lang="en-US" sz="2000" dirty="0" smtClean="0"/>
              <a:t>Integrate</a:t>
            </a:r>
          </a:p>
          <a:p>
            <a:r>
              <a:rPr lang="en-US" sz="2000" dirty="0" smtClean="0"/>
              <a:t>Interpret</a:t>
            </a:r>
          </a:p>
          <a:p>
            <a:r>
              <a:rPr lang="en-US" sz="2000" dirty="0" smtClean="0"/>
              <a:t>Justify</a:t>
            </a:r>
          </a:p>
          <a:p>
            <a:r>
              <a:rPr lang="en-US" sz="2000" dirty="0" smtClean="0"/>
              <a:t>Outline</a:t>
            </a:r>
          </a:p>
          <a:p>
            <a:r>
              <a:rPr lang="en-US" sz="2000" dirty="0" smtClean="0"/>
              <a:t>Prove</a:t>
            </a:r>
          </a:p>
          <a:p>
            <a:r>
              <a:rPr lang="en-US" sz="2000" dirty="0" smtClean="0"/>
              <a:t>Relate</a:t>
            </a:r>
          </a:p>
          <a:p>
            <a:r>
              <a:rPr lang="en-US" sz="2000" dirty="0" smtClean="0"/>
              <a:t>Review</a:t>
            </a:r>
          </a:p>
          <a:p>
            <a:r>
              <a:rPr lang="en-US" sz="2000" dirty="0" smtClean="0"/>
              <a:t>State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9A3-2C3B-42A2-BBEB-FB35B68CDCC5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AB5-1583-4C5E-8416-83A5F8D3A52F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3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1147-928E-44E3-942D-24269934C618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2AA2-9B09-475A-9E16-B0B84C711F42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70" y="0"/>
            <a:ext cx="9214170" cy="692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36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1147-928E-44E3-942D-24269934C618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2AA2-9B09-475A-9E16-B0B84C711F42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0"/>
            <a:ext cx="94979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2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1147-928E-44E3-942D-24269934C618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2AA2-9B09-475A-9E16-B0B84C711F42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124" y="0"/>
            <a:ext cx="94994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9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1147-928E-44E3-942D-24269934C618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2AA2-9B09-475A-9E16-B0B84C711F42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728"/>
            <a:ext cx="9149080" cy="697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8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1147-928E-44E3-942D-24269934C618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2AA2-9B09-475A-9E16-B0B84C711F42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888"/>
            <a:ext cx="9127735" cy="69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There?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1147-928E-44E3-942D-24269934C618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2AA2-9B09-475A-9E16-B0B84C711F42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659961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5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9A3-2C3B-42A2-BBEB-FB35B68CDCC5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AB5-1583-4C5E-8416-83A5F8D3A52F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"/>
            <a:ext cx="9143999" cy="686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0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 Writing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Tiered Vocabulary Lists</a:t>
            </a:r>
          </a:p>
          <a:p>
            <a:r>
              <a:rPr lang="en-US" dirty="0" smtClean="0"/>
              <a:t>Sentence Frames</a:t>
            </a:r>
          </a:p>
          <a:p>
            <a:r>
              <a:rPr lang="en-US" dirty="0" smtClean="0"/>
              <a:t>Paragraph Frame</a:t>
            </a:r>
          </a:p>
          <a:p>
            <a:r>
              <a:rPr lang="en-US" dirty="0" smtClean="0"/>
              <a:t>Multiple Consistent Opportunities To Write Across All Content Areas Following A Similar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9A3-2C3B-42A2-BBEB-FB35B68CDCC5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AB5-1583-4C5E-8416-83A5F8D3A52F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5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9A3-2C3B-42A2-BBEB-FB35B68CDCC5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AB5-1583-4C5E-8416-83A5F8D3A52F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3074" name="Picture 2" descr="http://blog.maketaketeach.com/wp-content/uploads/2013/02/Vocabulary-Cak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0"/>
            <a:ext cx="9321800" cy="720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3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9A3-2C3B-42A2-BBEB-FB35B68CDCC5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AB5-1583-4C5E-8416-83A5F8D3A52F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939"/>
            <a:ext cx="9180203" cy="683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Tier Lists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Hyde Park Central School District – New York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F800-688F-4B96-A761-791DC5D5C4C0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FC03-4A6C-4EE1-BBF3-93A3BC2E0CC9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9A3-2C3B-42A2-BBEB-FB35B68CDCC5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AB5-1583-4C5E-8416-83A5F8D3A52F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1"/>
            <a:ext cx="9296400" cy="728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3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9A3-2C3B-42A2-BBEB-FB35B68CDCC5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AB5-1583-4C5E-8416-83A5F8D3A52F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66" y="0"/>
            <a:ext cx="91923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0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9A3-2C3B-42A2-BBEB-FB35B68CDCC5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AB5-1583-4C5E-8416-83A5F8D3A52F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953" y="0"/>
            <a:ext cx="1011134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0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1147-928E-44E3-942D-24269934C618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2AA2-9B09-475A-9E16-B0B84C711F42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8100"/>
            <a:ext cx="9838818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2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Smarter Balanced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Next year will be the first year that our students will be taking the Smarter Balanced Assessment.  </a:t>
            </a:r>
            <a:endParaRPr lang="en-US" sz="1800" dirty="0" smtClean="0"/>
          </a:p>
          <a:p>
            <a:r>
              <a:rPr lang="en-US" sz="1800" dirty="0" smtClean="0"/>
              <a:t>This </a:t>
            </a:r>
            <a:r>
              <a:rPr lang="en-US" sz="1800" dirty="0"/>
              <a:t>assessment focuses on student ability to write logical arguments with a particular focus on ideas, events, facts, and arguments presented in texts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Students need to incorporate substantive claims, sound reasoning and relevant evidence into their writing while citing their sources. </a:t>
            </a: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common cores state standards extends opinion writing, a basic from of argument, down to the earliest grades. Our students will need to be able to make evidentiary arguments in both conversation and writing. </a:t>
            </a:r>
            <a:endParaRPr lang="en-US" sz="1800" dirty="0" smtClean="0"/>
          </a:p>
          <a:p>
            <a:r>
              <a:rPr lang="en-US" sz="1800" dirty="0" smtClean="0"/>
              <a:t>Grade </a:t>
            </a:r>
            <a:r>
              <a:rPr lang="en-US" sz="1800" dirty="0"/>
              <a:t>levels will need to have a plan in place for how they are going to teach and assess evidentiary writing. Agreed upon rubrics for what evidentiary writing citing sources should look like at </a:t>
            </a:r>
            <a:r>
              <a:rPr lang="en-US" sz="1800" dirty="0" smtClean="0"/>
              <a:t>each </a:t>
            </a:r>
            <a:r>
              <a:rPr lang="en-US" sz="1800" dirty="0"/>
              <a:t>grade level will be essential.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1147-928E-44E3-942D-24269934C618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2AA2-9B09-475A-9E16-B0B84C711F42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9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District Wide Goal</a:t>
            </a:r>
            <a:endParaRPr lang="en-US" sz="6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3600" dirty="0"/>
              <a:t>By the end of the 2013-2014 school year, grades 2-6 </a:t>
            </a:r>
            <a:r>
              <a:rPr lang="en-US" sz="3600" dirty="0" smtClean="0"/>
              <a:t>will </a:t>
            </a:r>
            <a:r>
              <a:rPr lang="en-US" sz="3600" dirty="0"/>
              <a:t>each have designed one evidentiary writing lesson with rubric and  posted the lesson and rubric to the curriculum webpage.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9A3-2C3B-42A2-BBEB-FB35B68CDCC5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AB5-1583-4C5E-8416-83A5F8D3A52F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6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9A3-2C3B-42A2-BBEB-FB35B68CDCC5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AB5-1583-4C5E-8416-83A5F8D3A52F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5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What Do We Need To Have To Reach This Goal?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Mini-lessons to teach evidentiary writing</a:t>
            </a:r>
          </a:p>
          <a:p>
            <a:r>
              <a:rPr lang="en-US" dirty="0" smtClean="0"/>
              <a:t>Agreed Upon Non-fiction </a:t>
            </a:r>
            <a:r>
              <a:rPr lang="en-US" dirty="0"/>
              <a:t>passages</a:t>
            </a:r>
          </a:p>
          <a:p>
            <a:r>
              <a:rPr lang="en-US" dirty="0"/>
              <a:t>Writing prompt requiring citations</a:t>
            </a:r>
          </a:p>
          <a:p>
            <a:r>
              <a:rPr lang="en-US" dirty="0"/>
              <a:t>Rubric for scoring Writing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1147-928E-44E3-942D-24269934C618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2AA2-9B09-475A-9E16-B0B84C711F42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8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Lexile</a:t>
            </a:r>
            <a:r>
              <a:rPr lang="en-US" dirty="0" smtClean="0"/>
              <a:t> Range for Passages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187" y="2253456"/>
            <a:ext cx="6905625" cy="32194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9A3-2C3B-42A2-BBEB-FB35B68CDCC5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AB5-1583-4C5E-8416-83A5F8D3A52F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1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Passage Lengths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100" y="1758156"/>
            <a:ext cx="6781800" cy="42100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9A3-2C3B-42A2-BBEB-FB35B68CDCC5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AB5-1583-4C5E-8416-83A5F8D3A52F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2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9A3-2C3B-42A2-BBEB-FB35B68CDCC5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AB5-1583-4C5E-8416-83A5F8D3A52F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8002"/>
            <a:ext cx="9494613" cy="712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0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Choose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www.youtube.com/watch?v=dY2mRM4i6tY&amp;feature=youtu.be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9A3-2C3B-42A2-BBEB-FB35B68CDCC5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AB5-1583-4C5E-8416-83A5F8D3A52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F800-688F-4B96-A761-791DC5D5C4C0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FC03-4A6C-4EE1-BBF3-93A3BC2E0CC9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5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F800-688F-4B96-A761-791DC5D5C4C0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FC03-4A6C-4EE1-BBF3-93A3BC2E0CC9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9" y="609600"/>
            <a:ext cx="891614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F800-688F-4B96-A761-791DC5D5C4C0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FC03-4A6C-4EE1-BBF3-93A3BC2E0CC9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1"/>
            <a:ext cx="9139228" cy="686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8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F800-688F-4B96-A761-791DC5D5C4C0}" type="datetime1">
              <a:rPr lang="en-US" altLang="en-US" smtClean="0"/>
              <a:pPr/>
              <a:t>5/8/2014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FC03-4A6C-4EE1-BBF3-93A3BC2E0CC9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152400"/>
            <a:ext cx="931539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5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tist1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Artist11</Template>
  <TotalTime>1111</TotalTime>
  <Words>499</Words>
  <Application>Microsoft Office PowerPoint</Application>
  <PresentationFormat>On-screen Show (4:3)</PresentationFormat>
  <Paragraphs>138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Arial</vt:lpstr>
      <vt:lpstr>Artist11</vt:lpstr>
      <vt:lpstr>Smarter Balanced</vt:lpstr>
      <vt:lpstr>PowerPoint Presentation</vt:lpstr>
      <vt:lpstr>PowerPoint Presentation</vt:lpstr>
      <vt:lpstr>PowerPoint Presentation</vt:lpstr>
      <vt:lpstr>I Choose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Core Trivia</vt:lpstr>
      <vt:lpstr>PowerPoint Presentation</vt:lpstr>
      <vt:lpstr>Assessment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Get There?</vt:lpstr>
      <vt:lpstr>Student  Writing Tools</vt:lpstr>
      <vt:lpstr>PowerPoint Presentation</vt:lpstr>
      <vt:lpstr>PowerPoint Presentation</vt:lpstr>
      <vt:lpstr>Sample Tier Lists</vt:lpstr>
      <vt:lpstr>PowerPoint Presentation</vt:lpstr>
      <vt:lpstr>PowerPoint Presentation</vt:lpstr>
      <vt:lpstr>PowerPoint Presentation</vt:lpstr>
      <vt:lpstr>PowerPoint Presentation</vt:lpstr>
      <vt:lpstr>Smarter Balanced</vt:lpstr>
      <vt:lpstr>District Wide Goal</vt:lpstr>
      <vt:lpstr>What Do We Need To Have To Reach This Goal?</vt:lpstr>
      <vt:lpstr>Lexile Range for Passages</vt:lpstr>
      <vt:lpstr>Passage Lengths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Artist: 11</dc:title>
  <dc:creator>Windows User</dc:creator>
  <cp:lastModifiedBy>Peggy Thornton</cp:lastModifiedBy>
  <cp:revision>39</cp:revision>
  <cp:lastPrinted>2014-02-21T20:07:18Z</cp:lastPrinted>
  <dcterms:created xsi:type="dcterms:W3CDTF">2013-11-18T22:13:12Z</dcterms:created>
  <dcterms:modified xsi:type="dcterms:W3CDTF">2014-05-08T19:14:04Z</dcterms:modified>
</cp:coreProperties>
</file>